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0" r:id="rId3"/>
    <p:sldId id="284" r:id="rId4"/>
    <p:sldId id="264" r:id="rId5"/>
    <p:sldId id="285" r:id="rId6"/>
    <p:sldId id="286" r:id="rId7"/>
    <p:sldId id="287" r:id="rId8"/>
    <p:sldId id="27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7D893-8217-4BFC-B0B0-F3CA5CECCA7C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6E9518-8EA8-4553-AA9D-0AF2EDDE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206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1CF91-E189-4870-A8B6-668BBCE8257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765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AC8F-BF87-458F-9985-96B2232DD79C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7CA0-3C46-4942-BF80-F6DF1D3BF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797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AC8F-BF87-458F-9985-96B2232DD79C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7CA0-3C46-4942-BF80-F6DF1D3BF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287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AC8F-BF87-458F-9985-96B2232DD79C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7CA0-3C46-4942-BF80-F6DF1D3BF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55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AC8F-BF87-458F-9985-96B2232DD79C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7CA0-3C46-4942-BF80-F6DF1D3BF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00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AC8F-BF87-458F-9985-96B2232DD79C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7CA0-3C46-4942-BF80-F6DF1D3BF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46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AC8F-BF87-458F-9985-96B2232DD79C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7CA0-3C46-4942-BF80-F6DF1D3BF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26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AC8F-BF87-458F-9985-96B2232DD79C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7CA0-3C46-4942-BF80-F6DF1D3BF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917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AC8F-BF87-458F-9985-96B2232DD79C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7CA0-3C46-4942-BF80-F6DF1D3BF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244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AC8F-BF87-458F-9985-96B2232DD79C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7CA0-3C46-4942-BF80-F6DF1D3BF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116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AC8F-BF87-458F-9985-96B2232DD79C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7CA0-3C46-4942-BF80-F6DF1D3BF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361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AC8F-BF87-458F-9985-96B2232DD79C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7CA0-3C46-4942-BF80-F6DF1D3BF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776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4AC8F-BF87-458F-9985-96B2232DD79C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37CA0-3C46-4942-BF80-F6DF1D3BFE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441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frs.egressforms.com/Form/HomeFireSafetyCheck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876" y="2743195"/>
            <a:ext cx="8521324" cy="89739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b="1" dirty="0">
                <a:solidFill>
                  <a:srgbClr val="FF0000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H</a:t>
            </a:r>
            <a:r>
              <a:rPr lang="en-GB" b="1" dirty="0">
                <a:latin typeface="Rockwell" panose="02060603020205020403" pitchFamily="18" charset="0"/>
                <a:cs typeface="Arial" panose="020B0604020202020204" pitchFamily="34" charset="0"/>
              </a:rPr>
              <a:t>ome </a:t>
            </a:r>
            <a:r>
              <a:rPr lang="en-GB" b="1" dirty="0">
                <a:solidFill>
                  <a:srgbClr val="FF0000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S</a:t>
            </a:r>
            <a:r>
              <a:rPr lang="en-GB" b="1" dirty="0">
                <a:latin typeface="Rockwell" panose="02060603020205020403" pitchFamily="18" charset="0"/>
                <a:cs typeface="Arial" panose="020B0604020202020204" pitchFamily="34" charset="0"/>
              </a:rPr>
              <a:t>afety </a:t>
            </a:r>
            <a:r>
              <a:rPr lang="en-GB" b="1" dirty="0" smtClean="0">
                <a:solidFill>
                  <a:srgbClr val="FF0000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C</a:t>
            </a:r>
            <a:r>
              <a:rPr lang="en-GB" b="1" dirty="0" smtClean="0">
                <a:latin typeface="Rockwell" panose="02060603020205020403" pitchFamily="18" charset="0"/>
                <a:cs typeface="Arial" panose="020B0604020202020204" pitchFamily="34" charset="0"/>
              </a:rPr>
              <a:t>hecks</a:t>
            </a:r>
            <a:endParaRPr lang="en-GB" b="1" dirty="0">
              <a:latin typeface="Rockwell" panose="02060603020205020403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2613" t="12992" r="14135" b="13877"/>
          <a:stretch/>
        </p:blipFill>
        <p:spPr>
          <a:xfrm>
            <a:off x="8500132" y="708796"/>
            <a:ext cx="1634017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047" y="878778"/>
            <a:ext cx="1560635" cy="15606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15" y="1518972"/>
            <a:ext cx="3432043" cy="73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08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8102" y="365125"/>
            <a:ext cx="3275698" cy="1325563"/>
          </a:xfrm>
        </p:spPr>
        <p:txBody>
          <a:bodyPr>
            <a:normAutofit/>
          </a:bodyPr>
          <a:lstStyle/>
          <a:p>
            <a:r>
              <a:rPr lang="en-GB" sz="3700" dirty="0" smtClean="0">
                <a:solidFill>
                  <a:srgbClr val="002060"/>
                </a:solidFill>
                <a:latin typeface="Rockwell" panose="02060603020205020403" pitchFamily="18" charset="0"/>
              </a:rPr>
              <a:t>Types of visit</a:t>
            </a:r>
            <a:endParaRPr lang="en-GB" sz="3700" dirty="0">
              <a:solidFill>
                <a:srgbClr val="002060"/>
              </a:solidFill>
              <a:latin typeface="Rockwell" panose="02060603020205020403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01941" y="2124856"/>
            <a:ext cx="8207375" cy="40406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701942" y="2141733"/>
            <a:ext cx="1494958" cy="30154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b="1" dirty="0" smtClean="0"/>
              <a:t>Visit Type</a:t>
            </a:r>
            <a:endParaRPr lang="en-GB" sz="1300" b="1" dirty="0"/>
          </a:p>
        </p:txBody>
      </p:sp>
      <p:sp>
        <p:nvSpPr>
          <p:cNvPr id="6" name="Rectangle 5"/>
          <p:cNvSpPr/>
          <p:nvPr/>
        </p:nvSpPr>
        <p:spPr>
          <a:xfrm>
            <a:off x="3196900" y="2126656"/>
            <a:ext cx="2877670" cy="331695"/>
          </a:xfrm>
          <a:prstGeom prst="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b="1" dirty="0" smtClean="0"/>
              <a:t>Home Safety Check</a:t>
            </a:r>
            <a:endParaRPr lang="en-GB" sz="1300" b="1" dirty="0"/>
          </a:p>
        </p:txBody>
      </p:sp>
      <p:sp>
        <p:nvSpPr>
          <p:cNvPr id="7" name="Rectangle 6"/>
          <p:cNvSpPr/>
          <p:nvPr/>
        </p:nvSpPr>
        <p:spPr>
          <a:xfrm>
            <a:off x="6074570" y="2124856"/>
            <a:ext cx="3834746" cy="33169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b="1" dirty="0" smtClean="0"/>
              <a:t>Home Safety Check –VP/High risk P1 – P3</a:t>
            </a:r>
            <a:endParaRPr lang="en-GB" sz="1300" b="1" dirty="0"/>
          </a:p>
        </p:txBody>
      </p:sp>
      <p:sp>
        <p:nvSpPr>
          <p:cNvPr id="8" name="Who conducts"/>
          <p:cNvSpPr/>
          <p:nvPr/>
        </p:nvSpPr>
        <p:spPr>
          <a:xfrm>
            <a:off x="1701941" y="2459416"/>
            <a:ext cx="1494958" cy="686277"/>
          </a:xfrm>
          <a:prstGeom prst="rect">
            <a:avLst/>
          </a:prstGeom>
          <a:solidFill>
            <a:srgbClr val="EFF5F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300" b="1" dirty="0">
                <a:solidFill>
                  <a:schemeClr val="tx1"/>
                </a:solidFill>
              </a:rPr>
              <a:t>Who conducts the visit at </a:t>
            </a:r>
            <a:r>
              <a:rPr lang="en-GB" sz="1300" b="1" dirty="0" smtClean="0">
                <a:solidFill>
                  <a:schemeClr val="tx1"/>
                </a:solidFill>
              </a:rPr>
              <a:t>LFRS?</a:t>
            </a:r>
            <a:endParaRPr lang="en-GB" sz="1300" b="1" dirty="0">
              <a:solidFill>
                <a:schemeClr val="tx1"/>
              </a:solidFill>
            </a:endParaRPr>
          </a:p>
          <a:p>
            <a:endParaRPr lang="en-GB" sz="1300" b="1" dirty="0">
              <a:solidFill>
                <a:schemeClr val="tx1"/>
              </a:solidFill>
            </a:endParaRPr>
          </a:p>
        </p:txBody>
      </p:sp>
      <p:sp>
        <p:nvSpPr>
          <p:cNvPr id="9" name="What equipment"/>
          <p:cNvSpPr/>
          <p:nvPr/>
        </p:nvSpPr>
        <p:spPr>
          <a:xfrm>
            <a:off x="1701941" y="3144377"/>
            <a:ext cx="1494958" cy="17351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300" b="1" dirty="0">
                <a:solidFill>
                  <a:schemeClr val="tx1"/>
                </a:solidFill>
              </a:rPr>
              <a:t>What equipment can be supplied during the visit?</a:t>
            </a:r>
          </a:p>
          <a:p>
            <a:endParaRPr lang="en-GB" sz="1300" b="1" dirty="0">
              <a:solidFill>
                <a:schemeClr val="tx1"/>
              </a:solidFill>
            </a:endParaRPr>
          </a:p>
        </p:txBody>
      </p:sp>
      <p:sp>
        <p:nvSpPr>
          <p:cNvPr id="10" name="What advice"/>
          <p:cNvSpPr/>
          <p:nvPr/>
        </p:nvSpPr>
        <p:spPr>
          <a:xfrm>
            <a:off x="1701941" y="4880590"/>
            <a:ext cx="1494958" cy="1286688"/>
          </a:xfrm>
          <a:prstGeom prst="rect">
            <a:avLst/>
          </a:prstGeom>
          <a:solidFill>
            <a:srgbClr val="EFF5F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300" b="1" dirty="0">
                <a:solidFill>
                  <a:schemeClr val="tx1"/>
                </a:solidFill>
              </a:rPr>
              <a:t>What advice, information and guidance can be given</a:t>
            </a:r>
          </a:p>
          <a:p>
            <a:endParaRPr lang="en-GB" sz="13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96900" y="2459416"/>
            <a:ext cx="2877670" cy="686277"/>
          </a:xfrm>
          <a:prstGeom prst="rect">
            <a:avLst/>
          </a:prstGeom>
          <a:solidFill>
            <a:srgbClr val="EFF5F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300" dirty="0">
                <a:solidFill>
                  <a:schemeClr val="tx1"/>
                </a:solidFill>
              </a:rPr>
              <a:t>Conducted by Operational </a:t>
            </a:r>
            <a:r>
              <a:rPr lang="en-GB" sz="1300" dirty="0" smtClean="0">
                <a:solidFill>
                  <a:schemeClr val="tx1"/>
                </a:solidFill>
              </a:rPr>
              <a:t>Personnel and Partner agencies.</a:t>
            </a:r>
            <a:endParaRPr lang="en-GB" sz="1300" dirty="0">
              <a:solidFill>
                <a:schemeClr val="tx1"/>
              </a:solidFill>
            </a:endParaRPr>
          </a:p>
          <a:p>
            <a:endParaRPr lang="en-GB" sz="13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96900" y="3144377"/>
            <a:ext cx="2877670" cy="17351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300" dirty="0">
                <a:solidFill>
                  <a:schemeClr val="tx1"/>
                </a:solidFill>
              </a:rPr>
              <a:t>Our standard </a:t>
            </a:r>
            <a:r>
              <a:rPr lang="en-GB" sz="1300" dirty="0" smtClean="0">
                <a:solidFill>
                  <a:schemeClr val="tx1"/>
                </a:solidFill>
              </a:rPr>
              <a:t>Fire Angel ST-750 </a:t>
            </a:r>
            <a:r>
              <a:rPr lang="en-GB" sz="1300" dirty="0">
                <a:solidFill>
                  <a:schemeClr val="tx1"/>
                </a:solidFill>
              </a:rPr>
              <a:t>optical smoke alarms can be </a:t>
            </a:r>
            <a:r>
              <a:rPr lang="en-GB" sz="1300" dirty="0" smtClean="0">
                <a:solidFill>
                  <a:schemeClr val="tx1"/>
                </a:solidFill>
              </a:rPr>
              <a:t>fitted. </a:t>
            </a:r>
            <a:endParaRPr lang="en-GB" sz="1300" dirty="0">
              <a:solidFill>
                <a:schemeClr val="tx1"/>
              </a:solidFill>
            </a:endParaRPr>
          </a:p>
          <a:p>
            <a:endParaRPr lang="en-GB" sz="13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196900" y="4880590"/>
            <a:ext cx="2877670" cy="1286688"/>
          </a:xfrm>
          <a:prstGeom prst="rect">
            <a:avLst/>
          </a:prstGeom>
          <a:solidFill>
            <a:srgbClr val="EFF5F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300" dirty="0">
                <a:solidFill>
                  <a:schemeClr val="tx1"/>
                </a:solidFill>
              </a:rPr>
              <a:t>All fire safety advice, including escape plans, testing smoke alarms, kitchen and electrical safety, shutting internal doors at night, what to do in the event of a fire etc.</a:t>
            </a:r>
          </a:p>
          <a:p>
            <a:endParaRPr lang="en-GB" sz="13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74569" y="2457692"/>
            <a:ext cx="3834748" cy="686277"/>
          </a:xfrm>
          <a:prstGeom prst="rect">
            <a:avLst/>
          </a:prstGeom>
          <a:solidFill>
            <a:srgbClr val="EFF5F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300" dirty="0">
                <a:solidFill>
                  <a:schemeClr val="tx1"/>
                </a:solidFill>
              </a:rPr>
              <a:t>Conducted by </a:t>
            </a:r>
            <a:r>
              <a:rPr lang="en-GB" sz="1300" dirty="0" smtClean="0">
                <a:solidFill>
                  <a:schemeClr val="tx1"/>
                </a:solidFill>
              </a:rPr>
              <a:t>specialist </a:t>
            </a:r>
            <a:r>
              <a:rPr lang="en-GB" sz="1300" dirty="0">
                <a:solidFill>
                  <a:schemeClr val="tx1"/>
                </a:solidFill>
              </a:rPr>
              <a:t>trained </a:t>
            </a:r>
            <a:r>
              <a:rPr lang="en-GB" sz="1300" dirty="0" smtClean="0">
                <a:solidFill>
                  <a:schemeClr val="tx1"/>
                </a:solidFill>
              </a:rPr>
              <a:t>Community Educators (CEs). </a:t>
            </a:r>
            <a:endParaRPr lang="en-GB" sz="13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74569" y="3145034"/>
            <a:ext cx="3834748" cy="17351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88900" lvl="0" indent="-88900" defTabSz="914400">
              <a:buFont typeface="Arial" panose="020B0604020202020204" pitchFamily="34" charset="0"/>
              <a:buChar char="•"/>
              <a:tabLst>
                <a:tab pos="538163" algn="l"/>
              </a:tabLst>
              <a:defRPr/>
            </a:pPr>
            <a:r>
              <a:rPr lang="en-GB" sz="1300" dirty="0">
                <a:solidFill>
                  <a:schemeClr val="tx1"/>
                </a:solidFill>
              </a:rPr>
              <a:t>Our standard </a:t>
            </a:r>
            <a:r>
              <a:rPr lang="en-GB" sz="1300" dirty="0" smtClean="0">
                <a:solidFill>
                  <a:schemeClr val="tx1"/>
                </a:solidFill>
              </a:rPr>
              <a:t>Fire Angel ST-750 </a:t>
            </a:r>
            <a:r>
              <a:rPr lang="en-GB" sz="1300" dirty="0">
                <a:solidFill>
                  <a:schemeClr val="tx1"/>
                </a:solidFill>
              </a:rPr>
              <a:t>optical smoke alarms can be </a:t>
            </a:r>
            <a:r>
              <a:rPr lang="en-GB" sz="1300" dirty="0" smtClean="0">
                <a:solidFill>
                  <a:schemeClr val="tx1"/>
                </a:solidFill>
              </a:rPr>
              <a:t>fitted. </a:t>
            </a:r>
            <a:endParaRPr lang="en-GB" sz="1300" dirty="0">
              <a:solidFill>
                <a:schemeClr val="tx1"/>
              </a:solidFill>
            </a:endParaRPr>
          </a:p>
          <a:p>
            <a:pPr marL="88900" lvl="0" indent="-88900" defTabSz="914400">
              <a:buFont typeface="Arial" panose="020B0604020202020204" pitchFamily="34" charset="0"/>
              <a:buChar char="•"/>
              <a:tabLst>
                <a:tab pos="538163" algn="l"/>
              </a:tabLst>
              <a:defRPr/>
            </a:pPr>
            <a:r>
              <a:rPr lang="en-GB" sz="1300" dirty="0">
                <a:solidFill>
                  <a:schemeClr val="tx1"/>
                </a:solidFill>
              </a:rPr>
              <a:t>Our specialist sensory impairment, wirelessly linked smoke alarms can be </a:t>
            </a:r>
            <a:r>
              <a:rPr lang="en-GB" sz="1300" dirty="0" smtClean="0">
                <a:solidFill>
                  <a:schemeClr val="tx1"/>
                </a:solidFill>
              </a:rPr>
              <a:t>fitted. </a:t>
            </a:r>
            <a:endParaRPr lang="en-GB" sz="1300" dirty="0">
              <a:solidFill>
                <a:schemeClr val="tx1"/>
              </a:solidFill>
            </a:endParaRPr>
          </a:p>
          <a:p>
            <a:pPr marL="88900" lvl="0" indent="-88900" defTabSz="914400">
              <a:buFont typeface="Arial" panose="020B0604020202020204" pitchFamily="34" charset="0"/>
              <a:buChar char="•"/>
              <a:tabLst>
                <a:tab pos="538163" algn="l"/>
              </a:tabLst>
              <a:defRPr/>
            </a:pPr>
            <a:r>
              <a:rPr lang="en-GB" sz="1300" dirty="0" smtClean="0">
                <a:solidFill>
                  <a:schemeClr val="tx1"/>
                </a:solidFill>
              </a:rPr>
              <a:t>CEs </a:t>
            </a:r>
            <a:r>
              <a:rPr lang="en-GB" sz="1300" dirty="0">
                <a:solidFill>
                  <a:schemeClr val="tx1"/>
                </a:solidFill>
              </a:rPr>
              <a:t>can </a:t>
            </a:r>
            <a:r>
              <a:rPr lang="en-GB" sz="1300" dirty="0" smtClean="0">
                <a:solidFill>
                  <a:schemeClr val="tx1"/>
                </a:solidFill>
              </a:rPr>
              <a:t>assess for </a:t>
            </a:r>
            <a:r>
              <a:rPr lang="en-GB" sz="1300" dirty="0">
                <a:solidFill>
                  <a:schemeClr val="tx1"/>
                </a:solidFill>
              </a:rPr>
              <a:t>equipment such as </a:t>
            </a:r>
            <a:r>
              <a:rPr lang="en-GB" sz="1300" dirty="0" smtClean="0">
                <a:solidFill>
                  <a:schemeClr val="tx1"/>
                </a:solidFill>
              </a:rPr>
              <a:t>lifeline, grab </a:t>
            </a:r>
            <a:r>
              <a:rPr lang="en-GB" sz="1300" dirty="0">
                <a:solidFill>
                  <a:schemeClr val="tx1"/>
                </a:solidFill>
              </a:rPr>
              <a:t>rails, half steps and chair raisers to aid with </a:t>
            </a:r>
            <a:r>
              <a:rPr lang="en-GB" sz="1300" dirty="0" smtClean="0">
                <a:solidFill>
                  <a:schemeClr val="tx1"/>
                </a:solidFill>
              </a:rPr>
              <a:t>mobility.</a:t>
            </a:r>
            <a:endParaRPr lang="en-GB" sz="1300" dirty="0">
              <a:solidFill>
                <a:schemeClr val="tx1"/>
              </a:solidFill>
            </a:endParaRPr>
          </a:p>
          <a:p>
            <a:pPr marL="88900" lvl="0" indent="-88900" defTabSz="914400">
              <a:buFont typeface="Arial" panose="020B0604020202020204" pitchFamily="34" charset="0"/>
              <a:buChar char="•"/>
              <a:tabLst>
                <a:tab pos="538163" algn="l"/>
              </a:tabLst>
              <a:defRPr/>
            </a:pPr>
            <a:r>
              <a:rPr lang="en-GB" sz="1300" dirty="0">
                <a:solidFill>
                  <a:schemeClr val="tx1"/>
                </a:solidFill>
              </a:rPr>
              <a:t>Sometimes </a:t>
            </a:r>
            <a:r>
              <a:rPr lang="en-GB" sz="1300" dirty="0" smtClean="0">
                <a:solidFill>
                  <a:schemeClr val="tx1"/>
                </a:solidFill>
              </a:rPr>
              <a:t>CEs </a:t>
            </a:r>
            <a:r>
              <a:rPr lang="en-GB" sz="1300" dirty="0">
                <a:solidFill>
                  <a:schemeClr val="tx1"/>
                </a:solidFill>
              </a:rPr>
              <a:t>can offer a free Carbon Monoxide alarm (funding and stock dependant</a:t>
            </a:r>
            <a:r>
              <a:rPr lang="en-GB" sz="1300" dirty="0" smtClean="0">
                <a:solidFill>
                  <a:schemeClr val="tx1"/>
                </a:solidFill>
              </a:rPr>
              <a:t>).</a:t>
            </a:r>
            <a:endParaRPr lang="en-GB" sz="1300" dirty="0">
              <a:solidFill>
                <a:schemeClr val="tx1"/>
              </a:solidFill>
            </a:endParaRPr>
          </a:p>
          <a:p>
            <a:endParaRPr lang="en-GB" sz="13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74569" y="4878866"/>
            <a:ext cx="3834748" cy="1286688"/>
          </a:xfrm>
          <a:prstGeom prst="rect">
            <a:avLst/>
          </a:prstGeom>
          <a:solidFill>
            <a:srgbClr val="EFF5F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300" dirty="0">
                <a:solidFill>
                  <a:schemeClr val="tx1"/>
                </a:solidFill>
              </a:rPr>
              <a:t>All fire safety advice covered during a </a:t>
            </a:r>
            <a:r>
              <a:rPr lang="en-GB" sz="1300" dirty="0" smtClean="0">
                <a:solidFill>
                  <a:schemeClr val="tx1"/>
                </a:solidFill>
              </a:rPr>
              <a:t>HSC, </a:t>
            </a:r>
            <a:r>
              <a:rPr lang="en-GB" sz="1300" dirty="0">
                <a:solidFill>
                  <a:schemeClr val="tx1"/>
                </a:solidFill>
              </a:rPr>
              <a:t>plus </a:t>
            </a:r>
            <a:r>
              <a:rPr lang="en-GB" sz="1300" dirty="0" smtClean="0">
                <a:solidFill>
                  <a:schemeClr val="tx1"/>
                </a:solidFill>
              </a:rPr>
              <a:t>crime </a:t>
            </a:r>
            <a:r>
              <a:rPr lang="en-GB" sz="1300" dirty="0">
                <a:solidFill>
                  <a:schemeClr val="tx1"/>
                </a:solidFill>
              </a:rPr>
              <a:t>prevention advice and slips, trips and falls </a:t>
            </a:r>
            <a:r>
              <a:rPr lang="en-GB" sz="1300" dirty="0" smtClean="0">
                <a:solidFill>
                  <a:schemeClr val="tx1"/>
                </a:solidFill>
              </a:rPr>
              <a:t>advice </a:t>
            </a:r>
            <a:r>
              <a:rPr lang="en-GB" sz="1300" dirty="0">
                <a:solidFill>
                  <a:schemeClr val="tx1"/>
                </a:solidFill>
              </a:rPr>
              <a:t>if needed.</a:t>
            </a:r>
          </a:p>
          <a:p>
            <a:r>
              <a:rPr lang="en-GB" sz="1300" dirty="0" smtClean="0">
                <a:solidFill>
                  <a:schemeClr val="tx1"/>
                </a:solidFill>
              </a:rPr>
              <a:t>CEs </a:t>
            </a:r>
            <a:r>
              <a:rPr lang="en-GB" sz="1300" dirty="0">
                <a:solidFill>
                  <a:schemeClr val="tx1"/>
                </a:solidFill>
              </a:rPr>
              <a:t>can also discuss a range of health and wellbeing factors, and make referrals for additional help and support if needed.</a:t>
            </a:r>
          </a:p>
          <a:p>
            <a:endParaRPr lang="en-GB" sz="13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01941" y="2124856"/>
            <a:ext cx="8207376" cy="404069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/>
          <p:cNvGrpSpPr/>
          <p:nvPr/>
        </p:nvGrpSpPr>
        <p:grpSpPr>
          <a:xfrm>
            <a:off x="838200" y="488679"/>
            <a:ext cx="3221839" cy="1198414"/>
            <a:chOff x="838200" y="488679"/>
            <a:chExt cx="3221839" cy="1198414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488679"/>
              <a:ext cx="1198414" cy="1198414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450" y="1127570"/>
              <a:ext cx="1944589" cy="4191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632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38200" y="488679"/>
            <a:ext cx="3221839" cy="1198414"/>
            <a:chOff x="838200" y="488679"/>
            <a:chExt cx="3221839" cy="119841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488679"/>
              <a:ext cx="1198414" cy="119841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450" y="1127570"/>
              <a:ext cx="1944589" cy="419193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5692292" y="1087886"/>
            <a:ext cx="5692292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700" b="1" dirty="0" smtClean="0">
                <a:solidFill>
                  <a:srgbClr val="002060"/>
                </a:solidFill>
                <a:latin typeface="Rockwell" panose="02060603020205020403" pitchFamily="18" charset="0"/>
              </a:rPr>
              <a:t>Topics covered in HSC</a:t>
            </a:r>
            <a:endParaRPr lang="en-GB" sz="37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21300A2-F989-41AE-BF3E-C08A6B85DB8B}"/>
              </a:ext>
            </a:extLst>
          </p:cNvPr>
          <p:cNvSpPr txBox="1">
            <a:spLocks/>
          </p:cNvSpPr>
          <p:nvPr/>
        </p:nvSpPr>
        <p:spPr>
          <a:xfrm>
            <a:off x="630734" y="1920047"/>
            <a:ext cx="4038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35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35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en-GB" sz="1800" b="1" dirty="0" smtClean="0"/>
              <a:t>Home fire safety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Hazard spotting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Fire safety advice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Bedtime routine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Escape planning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Smoke detection 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Risk reduction equipment (e.g. deaf alarm, letter box lock)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Reducing risk of fire related crime</a:t>
            </a:r>
          </a:p>
          <a:p>
            <a:pPr fontAlgn="auto">
              <a:spcAft>
                <a:spcPts val="0"/>
              </a:spcAft>
              <a:defRPr/>
            </a:pPr>
            <a:endParaRPr lang="en-GB" sz="1800" dirty="0" smtClean="0"/>
          </a:p>
          <a:p>
            <a:pPr fontAlgn="auto">
              <a:spcAft>
                <a:spcPts val="0"/>
              </a:spcAft>
              <a:defRPr/>
            </a:pPr>
            <a:endParaRPr lang="en-GB" sz="1800" dirty="0" smtClean="0"/>
          </a:p>
          <a:p>
            <a:pPr fontAlgn="auto">
              <a:spcAft>
                <a:spcPts val="0"/>
              </a:spcAft>
              <a:defRPr/>
            </a:pPr>
            <a:endParaRPr lang="en-GB" sz="1800" dirty="0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63702D79-1381-48C8-BE76-189D434B1331}"/>
              </a:ext>
            </a:extLst>
          </p:cNvPr>
          <p:cNvSpPr txBox="1">
            <a:spLocks/>
          </p:cNvSpPr>
          <p:nvPr/>
        </p:nvSpPr>
        <p:spPr>
          <a:xfrm>
            <a:off x="7431954" y="1813143"/>
            <a:ext cx="4038600" cy="4525963"/>
          </a:xfrm>
          <a:prstGeom prst="rect">
            <a:avLst/>
          </a:prstGeom>
        </p:spPr>
        <p:txBody>
          <a:bodyPr/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35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35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en-GB" sz="1800" b="1" dirty="0" smtClean="0"/>
              <a:t>Other areas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Physical health 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Frailty, mobility and falls prevention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Keeping warm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Social isolation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Mental health (including dementia)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Hoarding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Smoking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Electronic cigarettes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Substance use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Medication 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1800" dirty="0" smtClean="0"/>
              <a:t>Home security</a:t>
            </a:r>
          </a:p>
          <a:p>
            <a:pPr fontAlgn="auto">
              <a:spcAft>
                <a:spcPts val="0"/>
              </a:spcAft>
              <a:defRPr/>
            </a:pPr>
            <a:endParaRPr lang="en-GB" sz="1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317" y="3137204"/>
            <a:ext cx="2284307" cy="320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7370" y="365125"/>
            <a:ext cx="5069780" cy="1325563"/>
          </a:xfrm>
        </p:spPr>
        <p:txBody>
          <a:bodyPr>
            <a:normAutofit/>
          </a:bodyPr>
          <a:lstStyle/>
          <a:p>
            <a:r>
              <a:rPr lang="en-GB" sz="3700" b="1" dirty="0" smtClean="0">
                <a:solidFill>
                  <a:srgbClr val="165C7D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Risk Identification</a:t>
            </a:r>
            <a:endParaRPr lang="en-GB" sz="3700" dirty="0"/>
          </a:p>
        </p:txBody>
      </p:sp>
      <p:grpSp>
        <p:nvGrpSpPr>
          <p:cNvPr id="4" name="Group 3"/>
          <p:cNvGrpSpPr/>
          <p:nvPr/>
        </p:nvGrpSpPr>
        <p:grpSpPr>
          <a:xfrm>
            <a:off x="838200" y="488679"/>
            <a:ext cx="3221839" cy="1198414"/>
            <a:chOff x="838200" y="488679"/>
            <a:chExt cx="3221839" cy="119841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488679"/>
              <a:ext cx="1198414" cy="119841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450" y="1127570"/>
              <a:ext cx="1944589" cy="419193"/>
            </a:xfrm>
            <a:prstGeom prst="rect">
              <a:avLst/>
            </a:prstGeom>
          </p:spPr>
        </p:pic>
      </p:grp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21" y="1981339"/>
            <a:ext cx="3764253" cy="2690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044" y="4771280"/>
            <a:ext cx="2800237" cy="19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194" y="2335288"/>
            <a:ext cx="3305198" cy="4406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2225748" y="5105979"/>
            <a:ext cx="21599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Faulty Electric Blanket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59309" y="1614349"/>
            <a:ext cx="31767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Hoard with electrical overloading</a:t>
            </a:r>
          </a:p>
        </p:txBody>
      </p:sp>
    </p:spTree>
    <p:extLst>
      <p:ext uri="{BB962C8B-B14F-4D97-AF65-F5344CB8AC3E}">
        <p14:creationId xmlns:p14="http://schemas.microsoft.com/office/powerpoint/2010/main" val="224624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4945" y="365125"/>
            <a:ext cx="5932205" cy="1325563"/>
          </a:xfrm>
        </p:spPr>
        <p:txBody>
          <a:bodyPr>
            <a:normAutofit/>
          </a:bodyPr>
          <a:lstStyle/>
          <a:p>
            <a:r>
              <a:rPr lang="en-GB" sz="3700" b="1" dirty="0" smtClean="0">
                <a:solidFill>
                  <a:srgbClr val="165C7D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Hoarding – Why is it an issue for Fire Service? </a:t>
            </a:r>
            <a:endParaRPr lang="en-GB" sz="3700" dirty="0"/>
          </a:p>
        </p:txBody>
      </p:sp>
      <p:grpSp>
        <p:nvGrpSpPr>
          <p:cNvPr id="4" name="Group 3"/>
          <p:cNvGrpSpPr/>
          <p:nvPr/>
        </p:nvGrpSpPr>
        <p:grpSpPr>
          <a:xfrm>
            <a:off x="838200" y="488679"/>
            <a:ext cx="3221839" cy="1198414"/>
            <a:chOff x="838200" y="488679"/>
            <a:chExt cx="3221839" cy="119841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488679"/>
              <a:ext cx="1198414" cy="119841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450" y="1127570"/>
              <a:ext cx="1944589" cy="419193"/>
            </a:xfrm>
            <a:prstGeom prst="rect">
              <a:avLst/>
            </a:prstGeom>
          </p:spPr>
        </p:pic>
      </p:grp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089055" y="2103844"/>
            <a:ext cx="8229600" cy="4537075"/>
          </a:xfrm>
        </p:spPr>
        <p:txBody>
          <a:bodyPr>
            <a:normAutofit fontScale="92500" lnSpcReduction="10000"/>
          </a:bodyPr>
          <a:lstStyle/>
          <a:p>
            <a:r>
              <a:rPr lang="en-GB" altLang="en-US" dirty="0" smtClean="0">
                <a:ea typeface="ＭＳ Ｐゴシック" pitchFamily="34" charset="-128"/>
              </a:rPr>
              <a:t>Higher fire  loading than normal</a:t>
            </a:r>
          </a:p>
          <a:p>
            <a:r>
              <a:rPr lang="en-GB" altLang="en-US" dirty="0" smtClean="0">
                <a:ea typeface="ＭＳ Ｐゴシック" pitchFamily="34" charset="-128"/>
              </a:rPr>
              <a:t>Hides the true fire risk</a:t>
            </a:r>
          </a:p>
          <a:p>
            <a:r>
              <a:rPr lang="en-GB" altLang="en-US" dirty="0" smtClean="0">
                <a:ea typeface="ＭＳ Ｐゴシック" pitchFamily="34" charset="-128"/>
              </a:rPr>
              <a:t>Delays smoke detection activation</a:t>
            </a:r>
          </a:p>
          <a:p>
            <a:r>
              <a:rPr lang="en-GB" altLang="en-US" dirty="0" smtClean="0">
                <a:ea typeface="ＭＳ Ｐゴシック" pitchFamily="34" charset="-128"/>
              </a:rPr>
              <a:t>Reduces the  opportunities for escape – e.g. blocked exits</a:t>
            </a:r>
          </a:p>
          <a:p>
            <a:r>
              <a:rPr lang="en-GB" altLang="en-US" dirty="0" smtClean="0">
                <a:ea typeface="ＭＳ Ｐゴシック" pitchFamily="34" charset="-128"/>
              </a:rPr>
              <a:t>Increase the time for escape</a:t>
            </a:r>
          </a:p>
          <a:p>
            <a:r>
              <a:rPr lang="en-GB" altLang="en-US" dirty="0" smtClean="0">
                <a:ea typeface="ＭＳ Ｐゴシック" pitchFamily="34" charset="-128"/>
              </a:rPr>
              <a:t>Increases the time for the  fire  service to get in to effect a rescue</a:t>
            </a:r>
          </a:p>
          <a:p>
            <a:r>
              <a:rPr lang="en-GB" altLang="en-US" dirty="0" smtClean="0">
                <a:ea typeface="ＭＳ Ｐゴシック" pitchFamily="34" charset="-128"/>
              </a:rPr>
              <a:t>Prevents maintenance of electrics etc.</a:t>
            </a:r>
          </a:p>
          <a:p>
            <a:r>
              <a:rPr lang="en-GB" altLang="en-US" dirty="0" smtClean="0">
                <a:ea typeface="ＭＳ Ｐゴシック" pitchFamily="34" charset="-128"/>
              </a:rPr>
              <a:t>More likely to use higher risk heating sources, e.g. convection or radiation heaters</a:t>
            </a:r>
          </a:p>
          <a:p>
            <a:endParaRPr lang="en-GB" alt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438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4945" y="365125"/>
            <a:ext cx="5932205" cy="1325563"/>
          </a:xfrm>
        </p:spPr>
        <p:txBody>
          <a:bodyPr>
            <a:normAutofit/>
          </a:bodyPr>
          <a:lstStyle/>
          <a:p>
            <a:r>
              <a:rPr lang="en-GB" sz="3700" b="1" dirty="0" smtClean="0">
                <a:solidFill>
                  <a:srgbClr val="165C7D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Hoarding – Clutter Image rating matrix</a:t>
            </a:r>
            <a:endParaRPr lang="en-GB" sz="3700" dirty="0"/>
          </a:p>
        </p:txBody>
      </p:sp>
      <p:grpSp>
        <p:nvGrpSpPr>
          <p:cNvPr id="4" name="Group 3"/>
          <p:cNvGrpSpPr/>
          <p:nvPr/>
        </p:nvGrpSpPr>
        <p:grpSpPr>
          <a:xfrm>
            <a:off x="838200" y="488679"/>
            <a:ext cx="3221839" cy="1198414"/>
            <a:chOff x="838200" y="488679"/>
            <a:chExt cx="3221839" cy="119841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488679"/>
              <a:ext cx="1198414" cy="119841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450" y="1127570"/>
              <a:ext cx="1944589" cy="419193"/>
            </a:xfrm>
            <a:prstGeom prst="rect">
              <a:avLst/>
            </a:prstGeom>
          </p:spPr>
        </p:pic>
      </p:grpSp>
      <p:pic>
        <p:nvPicPr>
          <p:cNvPr id="9" name="Content Placeholder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" y="1880497"/>
            <a:ext cx="10883323" cy="478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0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4945" y="365125"/>
            <a:ext cx="5932205" cy="1325563"/>
          </a:xfrm>
        </p:spPr>
        <p:txBody>
          <a:bodyPr>
            <a:normAutofit/>
          </a:bodyPr>
          <a:lstStyle/>
          <a:p>
            <a:r>
              <a:rPr lang="en-GB" sz="3700" b="1" dirty="0" smtClean="0">
                <a:solidFill>
                  <a:srgbClr val="165C7D"/>
                </a:solidFill>
                <a:latin typeface="Rockwell" panose="02060603020205020403" pitchFamily="18" charset="0"/>
                <a:cs typeface="Arial" panose="020B0604020202020204" pitchFamily="34" charset="0"/>
              </a:rPr>
              <a:t>Referral Process</a:t>
            </a:r>
            <a:endParaRPr lang="en-GB" sz="3700" dirty="0"/>
          </a:p>
        </p:txBody>
      </p:sp>
      <p:grpSp>
        <p:nvGrpSpPr>
          <p:cNvPr id="4" name="Group 3"/>
          <p:cNvGrpSpPr/>
          <p:nvPr/>
        </p:nvGrpSpPr>
        <p:grpSpPr>
          <a:xfrm>
            <a:off x="838200" y="488679"/>
            <a:ext cx="3221839" cy="1198414"/>
            <a:chOff x="838200" y="488679"/>
            <a:chExt cx="3221839" cy="119841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488679"/>
              <a:ext cx="1198414" cy="119841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450" y="1127570"/>
              <a:ext cx="1944589" cy="419193"/>
            </a:xfrm>
            <a:prstGeom prst="rect">
              <a:avLst/>
            </a:prstGeom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418" y="1954934"/>
            <a:ext cx="10515600" cy="4351338"/>
          </a:xfrm>
        </p:spPr>
        <p:txBody>
          <a:bodyPr/>
          <a:lstStyle/>
          <a:p>
            <a:r>
              <a:rPr lang="en-GB" dirty="0" smtClean="0"/>
              <a:t>Secure egress </a:t>
            </a:r>
            <a:r>
              <a:rPr lang="en-GB" dirty="0" smtClean="0"/>
              <a:t>form </a:t>
            </a:r>
          </a:p>
          <a:p>
            <a:r>
              <a:rPr lang="en-US" dirty="0" smtClean="0">
                <a:hlinkClick r:id="rId4"/>
              </a:rPr>
              <a:t>Leicestershire </a:t>
            </a:r>
            <a:r>
              <a:rPr lang="en-US" dirty="0">
                <a:hlinkClick r:id="rId4"/>
              </a:rPr>
              <a:t>Fire and Rescue Service Secure Form (egressforms.com)</a:t>
            </a:r>
            <a:endParaRPr lang="en-GB" dirty="0" smtClean="0"/>
          </a:p>
          <a:p>
            <a:r>
              <a:rPr lang="en-GB" dirty="0" smtClean="0"/>
              <a:t>First Contact </a:t>
            </a:r>
          </a:p>
          <a:p>
            <a:r>
              <a:rPr lang="en-GB" dirty="0" smtClean="0"/>
              <a:t>Urgent referrals (Arson risk) can be taken over phone 24/7 </a:t>
            </a:r>
          </a:p>
          <a:p>
            <a:r>
              <a:rPr lang="en-GB" dirty="0" smtClean="0"/>
              <a:t>SMS service for hard of hearing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035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603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409</Words>
  <Application>Microsoft Office PowerPoint</Application>
  <PresentationFormat>Widescreen</PresentationFormat>
  <Paragraphs>60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ＭＳ Ｐゴシック</vt:lpstr>
      <vt:lpstr>Arial</vt:lpstr>
      <vt:lpstr>Calibri</vt:lpstr>
      <vt:lpstr>Calibri Light</vt:lpstr>
      <vt:lpstr>Century Gothic</vt:lpstr>
      <vt:lpstr>Rockwell</vt:lpstr>
      <vt:lpstr>Office Theme</vt:lpstr>
      <vt:lpstr>Home Safety Checks</vt:lpstr>
      <vt:lpstr>Types of visit</vt:lpstr>
      <vt:lpstr>PowerPoint Presentation</vt:lpstr>
      <vt:lpstr>Risk Identification</vt:lpstr>
      <vt:lpstr>Hoarding – Why is it an issue for Fire Service? </vt:lpstr>
      <vt:lpstr>Hoarding – Clutter Image rating matrix</vt:lpstr>
      <vt:lpstr>Referral Process</vt:lpstr>
      <vt:lpstr>PowerPoint Presentation</vt:lpstr>
    </vt:vector>
  </TitlesOfParts>
  <Company>Leicestershire Fire &amp; Rescue Service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Ashraf Hajat</dc:creator>
  <cp:lastModifiedBy>Ashraf Hajat</cp:lastModifiedBy>
  <cp:revision>26</cp:revision>
  <dcterms:created xsi:type="dcterms:W3CDTF">2021-05-10T10:13:41Z</dcterms:created>
  <dcterms:modified xsi:type="dcterms:W3CDTF">2021-06-09T08:37:57Z</dcterms:modified>
</cp:coreProperties>
</file>